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ta Dessonnaz" initials="RD" lastIdx="1" clrIdx="0">
    <p:extLst>
      <p:ext uri="{19B8F6BF-5375-455C-9EA6-DF929625EA0E}">
        <p15:presenceInfo xmlns:p15="http://schemas.microsoft.com/office/powerpoint/2012/main" userId="3282a8e9e0968c7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commentAuthors" Target="commentAuthor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5BDD72-3067-0341-BECD-FFBF8EA63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3BC1FE-52BE-DE41-B626-3AD9A91485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725B9E-3BE9-2040-85AD-47242B07E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D5501B-6957-A548-9DF2-41D74094F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5C3FF0-204B-8C43-A2A0-7DAA148B0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641450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219654-DC23-624C-93AE-353590FA3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5232BB-62AD-724E-8BF8-6A0B8F9C6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B36110-729C-404F-828B-5AAF3F6FA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F206A2-6AB1-0040-91AB-2EEC63494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BAE99D-D048-944D-B967-25072B01F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29329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E62BF0-D745-9F4E-B441-3BE3AD7A3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EF4D68-5FD4-F440-8A85-8F8C8EC5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698349-1DEE-954D-9A1D-DEB0AD29A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3BEBBB-16A2-6E4A-AB91-F44BFBA25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CCF9B8-11F2-324A-ACD0-648E7804F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163711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100049-5FCE-964C-AE22-D1D5EBEC9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67A2F7-C968-2C4E-9C88-422F170F2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D90130-7104-3046-9F8B-AD30982D0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F67F51-44D2-B64C-8915-49E7A35C3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118E53-85AF-A441-9F7E-267218358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33AB40-52BD-A844-9333-E61F252C1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097521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FEDDE9-14DE-8441-BD0F-0D426AE29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140F81-FA67-CA49-8225-D5627C2B8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A7F08D-18A6-0448-B667-2125CEA34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EAACFC8-11F2-4048-98F8-56AAEA7BF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0AB02BD-CE03-AE45-A503-7B7498DDA0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BA6BCE4-3535-2641-B749-F225471C6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585277D-0341-2E47-AA24-9C6FCB1A7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4CC9FA-C09B-2448-9505-FFFEED42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6696003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9DD21-F414-C241-A54F-3341F508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AB3DB8-177A-654C-9072-0F76FA8A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CE434E-2B8D-D940-8687-E86E56A0D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7213C7-5539-1645-9958-40A895817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365058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D92C0B3-3051-9E42-885C-0A26878C4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8EC0BD-9A5E-1842-B69D-34641FA0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D20E7-3DAB-9945-9666-FA64B33C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912697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DD7E33-3D01-DF4D-AED4-201A2F717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BBC037-F99E-494D-9649-0C1AEB80B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152063-921E-F642-A062-1D544E1A9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368320-607F-6144-B762-7BB37DBD6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CFFBCC-F3E6-014E-96BE-3DBCD144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F8594C-3662-5D4D-92D3-4709690BA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090922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61C48B-3B6F-2745-B6B5-2C2BCEB92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262FFB-84F8-1F4A-94F2-473EA4D2CE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7C9278-2E12-4F4A-A9F4-6EAC59759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3A35BA-1492-4B4F-BE63-C1DE7E701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0AE8C1-9F79-2644-B641-6365BC253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FAA280-30E0-FC4B-8791-5F2B35CA6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481752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12A529-6E4D-314D-BABC-DEDAA18D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1830459-1E51-3B48-84CD-D2BCC0DA9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9EF112-E669-F84E-A421-20305CE12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4AA8B2-B3B3-B04C-AC26-D0DA3C59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8BEEE0-B65F-A44D-9F2F-E4D0E8AE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024908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179C67-5978-3E48-87AB-633A58E8FC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1FA7CF6-0BA9-AE46-9CD7-8E544CB9A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BCE8D7-4DAA-2045-8900-5351554B6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38D917-D94B-914B-9668-DD8D889C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3F6C1F-DF0E-D748-8D89-6330982A5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835520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49FEF40-3402-034A-8C40-0C23D5658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069337-3B52-F445-95AE-39A32917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A649B1-9525-CF46-8AA6-5AE532F8E2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C7206-76B3-404D-82F9-C1B5B7B45745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3DAC2-D26B-FF41-BC4A-4204B7683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CFF8C2-01CB-5C42-99A6-D47C7951C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B9FF6-BFA0-304F-8DC1-259DACDFFA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9.xml" /><Relationship Id="rId5" Type="http://schemas.openxmlformats.org/officeDocument/2006/relationships/image" Target="../media/image4.jp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9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8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3">
            <a:extLst>
              <a:ext uri="{FF2B5EF4-FFF2-40B4-BE49-F238E27FC236}">
                <a16:creationId xmlns:a16="http://schemas.microsoft.com/office/drawing/2014/main" id="{399C16F1-A121-F348-998C-DDE30D5E2A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4" b="10694"/>
          <a:stretch/>
        </p:blipFill>
        <p:spPr>
          <a:xfrm>
            <a:off x="6835861" y="500063"/>
            <a:ext cx="4562301" cy="39989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16E827E-8437-B648-87B3-F99F7CFEC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38" y="1419224"/>
            <a:ext cx="6813154" cy="2009776"/>
          </a:xfrm>
        </p:spPr>
        <p:txBody>
          <a:bodyPr/>
          <a:lstStyle/>
          <a:p>
            <a:r>
              <a:rPr lang="fr-FR" dirty="0"/>
              <a:t>La souffrance de la contrainte négative ou comment la rendre bénéfique</a:t>
            </a:r>
          </a:p>
        </p:txBody>
      </p:sp>
      <p:pic>
        <p:nvPicPr>
          <p:cNvPr id="6" name="Image 5" descr="Une image contenant objet&#10;&#10;Description générée automatiquement">
            <a:extLst>
              <a:ext uri="{FF2B5EF4-FFF2-40B4-BE49-F238E27FC236}">
                <a16:creationId xmlns:a16="http://schemas.microsoft.com/office/drawing/2014/main" id="{F10A21A4-3BED-464E-B0B4-38BDB5F7B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5224496"/>
            <a:ext cx="1917699" cy="9636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25415C-5591-40B6-9604-7D10D45A0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503" y="5161359"/>
            <a:ext cx="2972797" cy="12680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4D2AC0-7303-412C-8872-88AD59F109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801" y="5161359"/>
            <a:ext cx="22383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67271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57F7F-3136-1945-8591-8DB5751F5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peurs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6D8B24-4059-B049-B287-DF75856DE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/>
              <a:t>….de la décompensation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….de l’hospitalisation ou la réhospitalisation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….de l’échec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….de l’autonomie</a:t>
            </a:r>
          </a:p>
        </p:txBody>
      </p:sp>
    </p:spTree>
    <p:extLst>
      <p:ext uri="{BB962C8B-B14F-4D97-AF65-F5344CB8AC3E}">
        <p14:creationId xmlns:p14="http://schemas.microsoft.com/office/powerpoint/2010/main" val="1067149199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4CAC11-4C98-A242-990B-3A6D329C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proches…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3DCB41-0CA6-D44C-BD75-B47E48149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/>
              <a:t>... ressentent de la culpabilité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 sont démunis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 se sentent impuissants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 sont isolés, mis de côté</a:t>
            </a:r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719805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>
            <a:extLst>
              <a:ext uri="{FF2B5EF4-FFF2-40B4-BE49-F238E27FC236}">
                <a16:creationId xmlns:a16="http://schemas.microsoft.com/office/drawing/2014/main" id="{F832939D-23DF-E747-80D8-4C1159B32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131"/>
            <a:ext cx="12055078" cy="629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59368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D9E2068-FFA7-0342-9019-0AF1B7B22B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-1" b="-4052"/>
          <a:stretch/>
        </p:blipFill>
        <p:spPr>
          <a:xfrm>
            <a:off x="6096000" y="719666"/>
            <a:ext cx="5491758" cy="5638272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2E1A2DE5-EF88-4A43-95FD-956DC87A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67BED789-A726-2D43-BE8C-F2561856742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3682F64-FFFA-3E47-9F6D-D3B72B7E2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Fermeture de l’unité de psychiatrie aiguë en été 2014</a:t>
            </a:r>
          </a:p>
          <a:p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Toutes les hospitalisations sont extra-cantonales (Bellelay BE, Préfargier NE)</a:t>
            </a:r>
          </a:p>
          <a:p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Ouverture d’un hôpital de jour en mars 2019</a:t>
            </a:r>
          </a:p>
        </p:txBody>
      </p:sp>
    </p:spTree>
    <p:extLst>
      <p:ext uri="{BB962C8B-B14F-4D97-AF65-F5344CB8AC3E}">
        <p14:creationId xmlns:p14="http://schemas.microsoft.com/office/powerpoint/2010/main" val="3825014406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E85CC7-DFD2-3945-8C95-7D4EF80DE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Et maintenant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DF477-7A46-1F41-BD55-8F33B8F2C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/>
              <a:t>….. L’hospitalisation 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…. Un éventuel PAFA (placement à des fins d’assistance)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…. Isolement en chambre de sécurité ?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…. Moyens de contrainte invasifs : injection, lit de contention…</a:t>
            </a:r>
          </a:p>
        </p:txBody>
      </p:sp>
    </p:spTree>
    <p:extLst>
      <p:ext uri="{BB962C8B-B14F-4D97-AF65-F5344CB8AC3E}">
        <p14:creationId xmlns:p14="http://schemas.microsoft.com/office/powerpoint/2010/main" val="2038928321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clair 3">
            <a:extLst>
              <a:ext uri="{FF2B5EF4-FFF2-40B4-BE49-F238E27FC236}">
                <a16:creationId xmlns:a16="http://schemas.microsoft.com/office/drawing/2014/main" id="{E9DBD1D4-897B-BB44-BBCA-CE62FE36D278}"/>
              </a:ext>
            </a:extLst>
          </p:cNvPr>
          <p:cNvSpPr/>
          <p:nvPr/>
        </p:nvSpPr>
        <p:spPr>
          <a:xfrm>
            <a:off x="1607344" y="2755700"/>
            <a:ext cx="8661797" cy="2887861"/>
          </a:xfrm>
          <a:prstGeom prst="lightningBol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 b="1"/>
          </a:p>
          <a:p>
            <a:pPr algn="ctr"/>
            <a:endParaRPr lang="fr-FR" sz="2400" b="1"/>
          </a:p>
          <a:p>
            <a:pPr algn="ctr"/>
            <a:endParaRPr lang="fr-FR" b="1"/>
          </a:p>
          <a:p>
            <a:pPr algn="ctr"/>
            <a:endParaRPr lang="fr-FR" b="1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19580A-DC9B-4148-A7E9-55CC4811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Est-ce vraiment nécessaire ?!?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E89DF8-36DA-0A4D-A435-C4252390C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406" y="1690688"/>
            <a:ext cx="11227594" cy="4351338"/>
          </a:xfrm>
        </p:spPr>
        <p:txBody>
          <a:bodyPr/>
          <a:lstStyle/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 algn="ctr">
              <a:buNone/>
            </a:pPr>
            <a:r>
              <a:rPr lang="fr-FR" sz="3600">
                <a:solidFill>
                  <a:srgbClr val="FF0000"/>
                </a:solidFill>
              </a:rPr>
              <a:t>Et si nous nous y prenions autrement…</a:t>
            </a:r>
          </a:p>
        </p:txBody>
      </p:sp>
    </p:spTree>
    <p:extLst>
      <p:ext uri="{BB962C8B-B14F-4D97-AF65-F5344CB8AC3E}">
        <p14:creationId xmlns:p14="http://schemas.microsoft.com/office/powerpoint/2010/main" val="335885446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FCDC4D-4D7D-DC4D-91C8-78F38AAE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Différents trucs et astuces pour que cette souffrance liée à la contrainte devienne une force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0C7808-B3B0-5B4C-AE06-5D3871938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Du point de vue du corps </a:t>
            </a:r>
            <a:r>
              <a:rPr lang="fr-FR" u="sng">
                <a:solidFill>
                  <a:schemeClr val="accent4"/>
                </a:solidFill>
              </a:rPr>
              <a:t>soignant</a:t>
            </a:r>
            <a:r>
              <a:rPr lang="fr-FR"/>
              <a:t> et </a:t>
            </a:r>
            <a:r>
              <a:rPr lang="fr-FR" u="sng">
                <a:solidFill>
                  <a:srgbClr val="7030A0"/>
                </a:solidFill>
              </a:rPr>
              <a:t>encadrant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2A5204-D3DE-5E42-9816-A85AF9ED2D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/>
              <a:t>Faire confiance au patient</a:t>
            </a:r>
          </a:p>
          <a:p>
            <a:r>
              <a:rPr lang="fr-FR"/>
              <a:t>Instaurer le dialogue avec le patient ET son entourage </a:t>
            </a:r>
          </a:p>
          <a:p>
            <a:r>
              <a:rPr lang="fr-FR"/>
              <a:t>Adopter une posture humble, reconnaître ses limites </a:t>
            </a:r>
          </a:p>
          <a:p>
            <a:r>
              <a:rPr lang="fr-FR"/>
              <a:t>Éviter le jugement moral </a:t>
            </a:r>
          </a:p>
          <a:p>
            <a:r>
              <a:rPr lang="fr-FR"/>
              <a:t>Réajuster les objectifs fixés au besoin du patient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C3558A-25D5-C54A-9F22-BFFE5FBE43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028927-B053-6545-85D3-5C1288E7FD0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FR"/>
              <a:t>Éviter les rapports de force entre soignant-soigné</a:t>
            </a:r>
          </a:p>
          <a:p>
            <a:r>
              <a:rPr lang="fr-FR"/>
              <a:t>Expliquer, mettre des mots</a:t>
            </a:r>
          </a:p>
          <a:p>
            <a:r>
              <a:rPr lang="fr-FR"/>
              <a:t>Débriefer après une crise</a:t>
            </a:r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017644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0D08A8-8D3A-594A-80FF-D0DDEED5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Différents trucs et astuces pour que cette souffrance liée à la contrainte devienne une force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B07820-872F-C24A-96C0-9C9CB0D59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Du point de vue du </a:t>
            </a:r>
            <a:r>
              <a:rPr lang="fr-FR" u="sng">
                <a:solidFill>
                  <a:schemeClr val="accent6"/>
                </a:solidFill>
              </a:rPr>
              <a:t>patient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AD8160-58D1-7B48-81F8-8557674E02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/>
              <a:t>Trouver un lieu de vie qui convienne</a:t>
            </a:r>
          </a:p>
          <a:p>
            <a:r>
              <a:rPr lang="fr-FR"/>
              <a:t>Dédramatiser, déculpabiliser en cas de sentiment d’échec</a:t>
            </a:r>
          </a:p>
          <a:p>
            <a:r>
              <a:rPr lang="fr-FR"/>
              <a:t>Savoir être fier de soi, se valoriser</a:t>
            </a:r>
          </a:p>
          <a:p>
            <a:r>
              <a:rPr lang="fr-FR"/>
              <a:t>S’entourer de personnes bienveillantes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1D7985-FF87-D14A-8567-9E0AECA74E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C5E7F47-F80E-7B4C-81B1-3D113DE5B31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FR"/>
              <a:t>Lectures, spiritualité</a:t>
            </a:r>
          </a:p>
          <a:p>
            <a:r>
              <a:rPr lang="fr-FR"/>
              <a:t>Prendre soin de soi, s’accorder du temps</a:t>
            </a:r>
          </a:p>
          <a:p>
            <a:r>
              <a:rPr lang="fr-FR"/>
              <a:t>Reconnaître que le personnel encadrant a le droit à l’erreur</a:t>
            </a:r>
          </a:p>
          <a:p>
            <a:r>
              <a:rPr lang="fr-FR"/>
              <a:t>Eviter le jugement moral</a:t>
            </a:r>
          </a:p>
          <a:p>
            <a:r>
              <a:rPr lang="fr-FR"/>
              <a:t>Adapter ses objectifs « step by step » </a:t>
            </a:r>
          </a:p>
        </p:txBody>
      </p:sp>
    </p:spTree>
    <p:extLst>
      <p:ext uri="{BB962C8B-B14F-4D97-AF65-F5344CB8AC3E}">
        <p14:creationId xmlns:p14="http://schemas.microsoft.com/office/powerpoint/2010/main" val="8729600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AF6575-5B4C-4445-9F71-8C8DFAD1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Et dans l’idéal, pour toutes les parties…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097E0C-1364-1B43-9381-F75D08623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endParaRPr lang="fr-FR"/>
          </a:p>
          <a:p>
            <a:pPr marL="0" indent="0">
              <a:buNone/>
            </a:pPr>
            <a:endParaRPr lang="fr-FR"/>
          </a:p>
          <a:p>
            <a:pPr marL="0" indent="0" algn="ctr">
              <a:buNone/>
            </a:pPr>
            <a:r>
              <a:rPr lang="fr-FR" sz="6000" b="1">
                <a:solidFill>
                  <a:srgbClr val="FF0000"/>
                </a:solidFill>
              </a:rPr>
              <a:t>Les directives anticipées, le plan de crise conjoint (PCC)</a:t>
            </a:r>
          </a:p>
        </p:txBody>
      </p:sp>
    </p:spTree>
    <p:extLst>
      <p:ext uri="{BB962C8B-B14F-4D97-AF65-F5344CB8AC3E}">
        <p14:creationId xmlns:p14="http://schemas.microsoft.com/office/powerpoint/2010/main" val="4108706129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BEABC-ED46-9243-A62C-44554CFEB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Bienfaits de l’humanisation de la contrainte en psychiatrie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2F08371C-9B75-6B4F-8B39-3E065B7D90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12691"/>
            <a:ext cx="6058984" cy="5484511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A4EE3B-4BEB-134A-B22A-D3E29A6B6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Pour le </a:t>
            </a:r>
            <a:r>
              <a:rPr lang="fr-FR" b="1" u="sng">
                <a:solidFill>
                  <a:schemeClr val="accent6"/>
                </a:solidFill>
              </a:rPr>
              <a:t>patient</a:t>
            </a:r>
            <a:r>
              <a:rPr lang="fr-FR"/>
              <a:t> : sentiment de considération de sa souffrance, désinfantilisation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Pour le personnel </a:t>
            </a:r>
            <a:r>
              <a:rPr lang="fr-FR" b="1" u="sng">
                <a:solidFill>
                  <a:schemeClr val="accent4"/>
                </a:solidFill>
              </a:rPr>
              <a:t>soignant</a:t>
            </a:r>
            <a:r>
              <a:rPr lang="fr-FR"/>
              <a:t> et </a:t>
            </a:r>
            <a:r>
              <a:rPr lang="fr-FR" b="1" u="sng">
                <a:solidFill>
                  <a:srgbClr val="7030A0"/>
                </a:solidFill>
              </a:rPr>
              <a:t>encadrant</a:t>
            </a:r>
            <a:r>
              <a:rPr lang="fr-FR"/>
              <a:t> : revalorisation de leur métier, de leurs compétences, ils ne sont plus vus comme des bourreaux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Pour les </a:t>
            </a:r>
            <a:r>
              <a:rPr lang="fr-FR" b="1" u="sng">
                <a:solidFill>
                  <a:schemeClr val="accent1"/>
                </a:solidFill>
              </a:rPr>
              <a:t>proches</a:t>
            </a:r>
            <a:r>
              <a:rPr lang="fr-FR"/>
              <a:t> : déculpabilisation, déstigmatisation</a:t>
            </a:r>
          </a:p>
          <a:p>
            <a:endParaRPr lang="fr-FR"/>
          </a:p>
          <a:p>
            <a:r>
              <a:rPr lang="fr-FR"/>
              <a:t>C’est un </a:t>
            </a:r>
            <a:r>
              <a:rPr lang="fr-FR" b="1"/>
              <a:t>partenariat tripartite </a:t>
            </a:r>
            <a:r>
              <a:rPr lang="fr-FR"/>
              <a:t>qui se résume en un mot…</a:t>
            </a:r>
          </a:p>
        </p:txBody>
      </p:sp>
    </p:spTree>
    <p:extLst>
      <p:ext uri="{BB962C8B-B14F-4D97-AF65-F5344CB8AC3E}">
        <p14:creationId xmlns:p14="http://schemas.microsoft.com/office/powerpoint/2010/main" val="3348793929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>
            <a:extLst>
              <a:ext uri="{FF2B5EF4-FFF2-40B4-BE49-F238E27FC236}">
                <a16:creationId xmlns:a16="http://schemas.microsoft.com/office/drawing/2014/main" id="{7EBF2FDD-EF63-C243-8B5E-470CE7719A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960894" cy="599678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EA4D604-5D4C-2041-AEEA-4955EFC06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32078"/>
          </a:xfrm>
        </p:spPr>
        <p:txBody>
          <a:bodyPr>
            <a:normAutofit/>
          </a:bodyPr>
          <a:lstStyle/>
          <a:p>
            <a:pPr algn="ctr"/>
            <a:r>
              <a:rPr lang="fr-FR" sz="6600" b="1">
                <a:solidFill>
                  <a:schemeClr val="accent6"/>
                </a:solidFill>
              </a:rPr>
              <a:t>L’ESPOIR </a:t>
            </a:r>
          </a:p>
        </p:txBody>
      </p:sp>
    </p:spTree>
    <p:extLst>
      <p:ext uri="{BB962C8B-B14F-4D97-AF65-F5344CB8AC3E}">
        <p14:creationId xmlns:p14="http://schemas.microsoft.com/office/powerpoint/2010/main" val="195916989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295</Words>
  <Application>Microsoft Office PowerPoint</Application>
  <PresentationFormat>Grand écran</PresentationFormat>
  <Paragraphs>62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La souffrance de la contrainte négative ou comment la rendre bénéfique</vt:lpstr>
      <vt:lpstr>Les peurs</vt:lpstr>
      <vt:lpstr>Les proches…</vt:lpstr>
      <vt:lpstr>Présentation PowerPoint</vt:lpstr>
      <vt:lpstr>Présentation PowerPoint</vt:lpstr>
      <vt:lpstr>Et maintenant ?</vt:lpstr>
      <vt:lpstr>Est-ce vraiment nécessaire ?!?</vt:lpstr>
      <vt:lpstr>Différents trucs et astuces pour que cette souffrance liée à la contrainte devienne une force</vt:lpstr>
      <vt:lpstr>Différents trucs et astuces pour que cette souffrance liée à la contrainte devienne une force</vt:lpstr>
      <vt:lpstr>Et dans l’idéal, pour toutes les parties…</vt:lpstr>
      <vt:lpstr>Bienfaits de l’humanisation de la contrainte en psychiatrie</vt:lpstr>
      <vt:lpstr>L’ESPOIR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la contrainte négative à la contrainte positive</dc:title>
  <dc:creator>Rita Dessonnaz</dc:creator>
  <cp:lastModifiedBy>Rita Dessonnaz</cp:lastModifiedBy>
  <cp:revision>11</cp:revision>
  <dcterms:created xsi:type="dcterms:W3CDTF">2019-04-15T10:27:37Z</dcterms:created>
  <dcterms:modified xsi:type="dcterms:W3CDTF">2019-04-25T20:35:59Z</dcterms:modified>
</cp:coreProperties>
</file>